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7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8" r:id="rId13"/>
    <p:sldId id="268" r:id="rId14"/>
    <p:sldId id="294" r:id="rId15"/>
    <p:sldId id="299" r:id="rId16"/>
    <p:sldId id="272" r:id="rId17"/>
    <p:sldId id="302" r:id="rId18"/>
    <p:sldId id="283" r:id="rId19"/>
    <p:sldId id="304" r:id="rId20"/>
    <p:sldId id="303" r:id="rId21"/>
    <p:sldId id="273" r:id="rId22"/>
    <p:sldId id="274" r:id="rId23"/>
    <p:sldId id="276" r:id="rId24"/>
    <p:sldId id="295" r:id="rId25"/>
    <p:sldId id="271" r:id="rId26"/>
    <p:sldId id="275" r:id="rId27"/>
    <p:sldId id="279" r:id="rId28"/>
    <p:sldId id="301" r:id="rId29"/>
    <p:sldId id="281" r:id="rId30"/>
    <p:sldId id="284" r:id="rId31"/>
    <p:sldId id="287" r:id="rId32"/>
    <p:sldId id="296" r:id="rId33"/>
    <p:sldId id="297" r:id="rId34"/>
    <p:sldId id="300" r:id="rId35"/>
    <p:sldId id="282" r:id="rId36"/>
    <p:sldId id="277" r:id="rId37"/>
    <p:sldId id="278" r:id="rId38"/>
    <p:sldId id="269" r:id="rId39"/>
    <p:sldId id="292" r:id="rId40"/>
    <p:sldId id="285" r:id="rId41"/>
    <p:sldId id="286" r:id="rId42"/>
    <p:sldId id="293" r:id="rId43"/>
    <p:sldId id="288" r:id="rId44"/>
    <p:sldId id="290" r:id="rId45"/>
    <p:sldId id="291" r:id="rId46"/>
  </p:sldIdLst>
  <p:sldSz cx="9144000" cy="6858000" type="screen4x3"/>
  <p:notesSz cx="6781800" cy="9880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4156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orient="horz" pos="602">
          <p15:clr>
            <a:srgbClr val="A4A3A4"/>
          </p15:clr>
        </p15:guide>
        <p15:guide id="6" orient="horz" pos="799">
          <p15:clr>
            <a:srgbClr val="A4A3A4"/>
          </p15:clr>
        </p15:guide>
        <p15:guide id="7" orient="horz" pos="3113">
          <p15:clr>
            <a:srgbClr val="A4A3A4"/>
          </p15:clr>
        </p15:guide>
        <p15:guide id="8" pos="158">
          <p15:clr>
            <a:srgbClr val="A4A3A4"/>
          </p15:clr>
        </p15:guide>
        <p15:guide id="9" pos="5615">
          <p15:clr>
            <a:srgbClr val="A4A3A4"/>
          </p15:clr>
        </p15:guide>
        <p15:guide id="10" pos="49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DDE"/>
    <a:srgbClr val="ED2B42"/>
    <a:srgbClr val="BD13A5"/>
    <a:srgbClr val="C2CD23"/>
    <a:srgbClr val="DA4D5C"/>
    <a:srgbClr val="FCDB95"/>
    <a:srgbClr val="CCCED0"/>
    <a:srgbClr val="FDEDCA"/>
    <a:srgbClr val="C4CFDA"/>
    <a:srgbClr val="88A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 autoAdjust="0"/>
    <p:restoredTop sz="94918" autoAdjust="0"/>
  </p:normalViewPr>
  <p:slideViewPr>
    <p:cSldViewPr showGuides="1">
      <p:cViewPr>
        <p:scale>
          <a:sx n="114" d="100"/>
          <a:sy n="114" d="100"/>
        </p:scale>
        <p:origin x="1512" y="304"/>
      </p:cViewPr>
      <p:guideLst>
        <p:guide orient="horz" pos="164"/>
        <p:guide orient="horz" pos="1117"/>
        <p:guide orient="horz" pos="4156"/>
        <p:guide orient="horz" pos="4065"/>
        <p:guide orient="horz" pos="602"/>
        <p:guide orient="horz" pos="799"/>
        <p:guide orient="horz" pos="3113"/>
        <p:guide pos="158"/>
        <p:guide pos="5615"/>
        <p:guide pos="49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4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40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EE0E7-875B-472D-82FD-0921116ED9FC}" type="datetimeFigureOut">
              <a:rPr lang="en-US" smtClean="0"/>
              <a:pPr/>
              <a:t>11/6/18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1363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0" y="4693285"/>
            <a:ext cx="5425440" cy="4446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4855"/>
            <a:ext cx="2938780" cy="494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1" y="9384855"/>
            <a:ext cx="2938780" cy="494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EB80C-3D5D-4036-876C-B3AB82BF204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491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071538" y="0"/>
            <a:ext cx="8072462" cy="5786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PRESENTATION TITLE HERE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1285860"/>
            <a:ext cx="7704137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Heading | Use Line Dividers To Separate Headings (Shift \)</a:t>
            </a:r>
            <a:endParaRPr lang="en-AU" dirty="0"/>
          </a:p>
        </p:txBody>
      </p:sp>
      <p:sp>
        <p:nvSpPr>
          <p:cNvPr id="11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428992" y="5286388"/>
            <a:ext cx="5572133" cy="285752"/>
          </a:xfrm>
        </p:spPr>
        <p:txBody>
          <a:bodyPr lIns="0" tIns="0" rIns="0" bIns="0" anchor="t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UNIT OR PROGRAM NAME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2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428992" y="5000636"/>
            <a:ext cx="5572133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AUTHOR’S NAME | TITLE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 smtClean="0"/>
              <a:t>Insert      Partner Logo </a:t>
            </a:r>
            <a:br>
              <a:rPr lang="en-AU" dirty="0" smtClean="0"/>
            </a:br>
            <a:r>
              <a:rPr lang="en-AU" dirty="0" smtClean="0"/>
              <a:t>- Delete if not required</a:t>
            </a:r>
            <a:endParaRPr lang="en-AU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261938" y="5715016"/>
            <a:ext cx="1612106" cy="789289"/>
            <a:chOff x="261938" y="5715016"/>
            <a:chExt cx="1612106" cy="789289"/>
          </a:xfrm>
        </p:grpSpPr>
        <p:sp>
          <p:nvSpPr>
            <p:cNvPr id="18" name="Rectangle 17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9" name="Picture 18" descr="USY_MB1_rgb_Reversed_Standard_Logo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33773" y="5890063"/>
              <a:ext cx="1268436" cy="43919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7" y="1773238"/>
            <a:ext cx="4270375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5715001"/>
            <a:ext cx="4392613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Caption copy goes here</a:t>
            </a:r>
            <a:endParaRPr lang="en-AU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6" hasCustomPrompt="1"/>
          </p:nvPr>
        </p:nvSpPr>
        <p:spPr>
          <a:xfrm>
            <a:off x="250826" y="1764138"/>
            <a:ext cx="4319004" cy="3950861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en-AU" dirty="0" smtClean="0"/>
              <a:t>PLACE TABLE HERE</a:t>
            </a:r>
          </a:p>
          <a:p>
            <a:endParaRPr lang="en-AU" dirty="0" smtClean="0"/>
          </a:p>
          <a:p>
            <a:endParaRPr lang="en-AU" dirty="0" smtClean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6143643"/>
            <a:ext cx="4392613" cy="165082"/>
          </a:xfrm>
        </p:spPr>
        <p:txBody>
          <a:bodyPr anchor="ctr">
            <a:noAutofit/>
          </a:bodyPr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SOURCE: XYZ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773238"/>
            <a:ext cx="4270375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5715001"/>
            <a:ext cx="4392613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Caption copy goes here</a:t>
            </a:r>
            <a:endParaRPr lang="en-AU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6143643"/>
            <a:ext cx="4392613" cy="165082"/>
          </a:xfrm>
        </p:spPr>
        <p:txBody>
          <a:bodyPr anchor="ctr">
            <a:noAutofit/>
          </a:bodyPr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SOURCE: XYZ</a:t>
            </a:r>
            <a:endParaRPr lang="en-AU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8" hasCustomPrompt="1"/>
          </p:nvPr>
        </p:nvSpPr>
        <p:spPr>
          <a:xfrm>
            <a:off x="250825" y="1764139"/>
            <a:ext cx="4321175" cy="3950860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 smtClean="0"/>
              <a:t>PLACE CHART HERE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250826" y="1773238"/>
            <a:ext cx="8662988" cy="4679949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 smtClean="0"/>
              <a:t>PLACE IMAGE HERE</a:t>
            </a:r>
          </a:p>
          <a:p>
            <a:endParaRPr lang="en-AU" dirty="0" smtClean="0"/>
          </a:p>
          <a:p>
            <a:endParaRPr lang="en-AU" dirty="0" smtClean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773237"/>
            <a:ext cx="4321176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73237"/>
            <a:ext cx="4270375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1071538" y="0"/>
            <a:ext cx="8072462" cy="57864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PRESENTATION TITLE HERE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1285860"/>
            <a:ext cx="7704137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Heading | Use Line Dividers To Separate Headings (Shift \)</a:t>
            </a:r>
            <a:endParaRPr lang="en-AU" dirty="0"/>
          </a:p>
        </p:txBody>
      </p:sp>
      <p:sp>
        <p:nvSpPr>
          <p:cNvPr id="13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428992" y="5286388"/>
            <a:ext cx="5572133" cy="285752"/>
          </a:xfrm>
        </p:spPr>
        <p:txBody>
          <a:bodyPr lIns="0" tIns="0" rIns="0" bIns="0" anchor="t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UNIT OR PROGRAM NAME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428992" y="5000636"/>
            <a:ext cx="5572133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AUTHOR’S NAME | TITLE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 smtClean="0"/>
              <a:t>Insert      Partner Logo </a:t>
            </a:r>
            <a:br>
              <a:rPr lang="en-AU" dirty="0" smtClean="0"/>
            </a:br>
            <a:r>
              <a:rPr lang="en-AU" dirty="0" smtClean="0"/>
              <a:t>- Delete if not required</a:t>
            </a:r>
            <a:endParaRPr lang="en-AU" dirty="0"/>
          </a:p>
        </p:txBody>
      </p:sp>
      <p:sp>
        <p:nvSpPr>
          <p:cNvPr id="16" name="Rectangle 15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 descr="USY_MB1_rgb_Reversed_Standard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ecture_theatre.jpg"/>
          <p:cNvPicPr>
            <a:picLocks noChangeAspect="1"/>
          </p:cNvPicPr>
          <p:nvPr userDrawn="1"/>
        </p:nvPicPr>
        <p:blipFill>
          <a:blip r:embed="rId2" cstate="print"/>
          <a:srcRect l="5985" t="6510" r="12702" b="13737"/>
          <a:stretch>
            <a:fillRect/>
          </a:stretch>
        </p:blipFill>
        <p:spPr>
          <a:xfrm flipH="1">
            <a:off x="0" y="3357562"/>
            <a:ext cx="9144000" cy="350043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0"/>
            <a:ext cx="9144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PRESENTATION TITLE HERE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5720" y="1285860"/>
            <a:ext cx="8750329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Heading | Use Line Dividers To Separate Headings (Shift \)</a:t>
            </a:r>
            <a:endParaRPr lang="en-AU" dirty="0"/>
          </a:p>
        </p:txBody>
      </p:sp>
      <p:sp>
        <p:nvSpPr>
          <p:cNvPr id="19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250826" y="3000372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UNIT OR PROGRAM NAME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250826" y="2714620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AUTHOR’S NAME | TITLE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 smtClean="0"/>
              <a:t>Insert Partner Logo </a:t>
            </a:r>
            <a:br>
              <a:rPr lang="en-AU" dirty="0" smtClean="0"/>
            </a:br>
            <a:r>
              <a:rPr lang="en-AU" dirty="0" smtClean="0"/>
              <a:t>- Delete if not required</a:t>
            </a:r>
            <a:endParaRPr lang="en-AU" dirty="0"/>
          </a:p>
        </p:txBody>
      </p:sp>
      <p:sp>
        <p:nvSpPr>
          <p:cNvPr id="13" name="Rectangle 12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 descr="USY_MB1_rgb_Reversed_Standard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quad copy.jpg"/>
          <p:cNvPicPr>
            <a:picLocks noChangeAspect="1"/>
          </p:cNvPicPr>
          <p:nvPr userDrawn="1"/>
        </p:nvPicPr>
        <p:blipFill>
          <a:blip r:embed="rId2" cstate="print"/>
          <a:srcRect l="1322" r="21189" b="22059"/>
          <a:stretch>
            <a:fillRect/>
          </a:stretch>
        </p:blipFill>
        <p:spPr>
          <a:xfrm flipH="1">
            <a:off x="0" y="3071810"/>
            <a:ext cx="9144000" cy="37861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ltGray">
          <a:xfrm>
            <a:off x="0" y="0"/>
            <a:ext cx="9144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PRESENTATION TITLE HERE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5720" y="1285860"/>
            <a:ext cx="8750329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Heading | Use Line Dividers To Separate Headings (Shift \)</a:t>
            </a:r>
            <a:endParaRPr lang="en-AU" dirty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250826" y="3000372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UNIT OR PROGRAM NAME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6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250826" y="2714620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AUTHOR’S NAME | TITLE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 smtClean="0"/>
              <a:t>Insert Partner Logo </a:t>
            </a:r>
            <a:br>
              <a:rPr lang="en-AU" dirty="0" smtClean="0"/>
            </a:br>
            <a:r>
              <a:rPr lang="en-AU" dirty="0" smtClean="0"/>
              <a:t>- Delete if not required</a:t>
            </a:r>
            <a:endParaRPr lang="en-AU" dirty="0"/>
          </a:p>
        </p:txBody>
      </p:sp>
      <p:sp>
        <p:nvSpPr>
          <p:cNvPr id="14" name="Rectangle 13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USY_MB1_rgb_Reversed_Standard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ience_lab cop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246859"/>
            <a:ext cx="9144000" cy="36111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invGray"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PRESENTATION TITLE HERE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5720" y="1285860"/>
            <a:ext cx="8750329" cy="50006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Heading | Use Line Dividers To Separate Headings (Shift \)</a:t>
            </a:r>
            <a:endParaRPr lang="en-AU" dirty="0"/>
          </a:p>
        </p:txBody>
      </p:sp>
      <p:sp>
        <p:nvSpPr>
          <p:cNvPr id="14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250826" y="3000372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UNIT OR PROGRAM NAME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250826" y="2714620"/>
            <a:ext cx="8750300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AUTHOR’S NAME | TITLE </a:t>
            </a:r>
            <a:r>
              <a:rPr lang="en-AU" dirty="0" smtClean="0"/>
              <a:t>(Use Line Dividers)</a:t>
            </a:r>
            <a:endParaRPr lang="en-US" dirty="0" smtClean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 smtClean="0"/>
              <a:t>Insert Partner Logo </a:t>
            </a:r>
            <a:br>
              <a:rPr lang="en-AU" dirty="0" smtClean="0"/>
            </a:br>
            <a:r>
              <a:rPr lang="en-AU" dirty="0" smtClean="0"/>
              <a:t>- Delete if not required</a:t>
            </a:r>
            <a:endParaRPr lang="en-AU" dirty="0"/>
          </a:p>
        </p:txBody>
      </p:sp>
      <p:sp>
        <p:nvSpPr>
          <p:cNvPr id="19" name="Rectangle 18"/>
          <p:cNvSpPr/>
          <p:nvPr userDrawn="1"/>
        </p:nvSpPr>
        <p:spPr bwMode="ltGray">
          <a:xfrm>
            <a:off x="1071536" y="4200304"/>
            <a:ext cx="2304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 userDrawn="1"/>
        </p:nvSpPr>
        <p:spPr>
          <a:xfrm flipH="1">
            <a:off x="261938" y="5715016"/>
            <a:ext cx="1612106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 descr="USY_MB1_rgb_Reversed_Standard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3773" y="5890063"/>
            <a:ext cx="1268436" cy="439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85719" y="1777496"/>
            <a:ext cx="7599393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SECTION DIVIDER  [1 line only]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 userDrawn="1">
            <p:ph type="body" sz="quarter" idx="11" hasCustomPrompt="1"/>
          </p:nvPr>
        </p:nvSpPr>
        <p:spPr bwMode="white">
          <a:xfrm>
            <a:off x="7893038" y="1777495"/>
            <a:ext cx="1143012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A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 bwMode="hidden">
          <a:xfrm>
            <a:off x="7893038" y="2857496"/>
            <a:ext cx="1144800" cy="142875"/>
          </a:xfrm>
        </p:spPr>
        <p:txBody>
          <a:bodyPr>
            <a:noAutofit/>
          </a:bodyPr>
          <a:lstStyle>
            <a:lvl1pPr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Enter section number</a:t>
            </a:r>
            <a:endParaRPr lang="en-AU" dirty="0"/>
          </a:p>
        </p:txBody>
      </p:sp>
      <p:sp>
        <p:nvSpPr>
          <p:cNvPr id="32" name="Rectangle 31"/>
          <p:cNvSpPr/>
          <p:nvPr userDrawn="1"/>
        </p:nvSpPr>
        <p:spPr bwMode="white">
          <a:xfrm flipH="1">
            <a:off x="-5" y="5715016"/>
            <a:ext cx="9144001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224627" y="5248014"/>
            <a:ext cx="1989919" cy="1359427"/>
            <a:chOff x="224627" y="5248014"/>
            <a:chExt cx="1989919" cy="1359427"/>
          </a:xfrm>
        </p:grpSpPr>
        <p:sp>
          <p:nvSpPr>
            <p:cNvPr id="33" name="Rectangle 32"/>
            <p:cNvSpPr/>
            <p:nvPr userDrawn="1"/>
          </p:nvSpPr>
          <p:spPr bwMode="ltGray">
            <a:xfrm>
              <a:off x="855117" y="5248014"/>
              <a:ext cx="1359429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16" name="Rectangle 15"/>
              <p:cNvSpPr/>
              <p:nvPr userDrawn="1"/>
            </p:nvSpPr>
            <p:spPr>
              <a:xfrm flipH="1">
                <a:off x="261938" y="5715016"/>
                <a:ext cx="1612106" cy="7892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8" name="Picture 17" descr="USY_MB1_rgb_Reversed_Standard_Logo.png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3773" y="5890063"/>
                <a:ext cx="1268436" cy="4391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285720" y="1777496"/>
            <a:ext cx="7599393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SECTION DIVIDER  [1 line only]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 userDrawn="1">
            <p:ph type="body" sz="quarter" idx="11" hasCustomPrompt="1"/>
          </p:nvPr>
        </p:nvSpPr>
        <p:spPr bwMode="black">
          <a:xfrm>
            <a:off x="7893038" y="1777495"/>
            <a:ext cx="1143012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#</a:t>
            </a:r>
            <a:endParaRPr lang="en-AU" dirty="0"/>
          </a:p>
        </p:txBody>
      </p:sp>
      <p:sp>
        <p:nvSpPr>
          <p:cNvPr id="12" name="Rectangle 11"/>
          <p:cNvSpPr/>
          <p:nvPr userDrawn="1"/>
        </p:nvSpPr>
        <p:spPr bwMode="white">
          <a:xfrm flipH="1">
            <a:off x="-5" y="5715016"/>
            <a:ext cx="9144001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16"/>
          <p:cNvSpPr>
            <a:spLocks noGrp="1"/>
          </p:cNvSpPr>
          <p:nvPr userDrawn="1">
            <p:ph type="body" sz="quarter" idx="13" hasCustomPrompt="1"/>
          </p:nvPr>
        </p:nvSpPr>
        <p:spPr bwMode="hidden">
          <a:xfrm>
            <a:off x="7893038" y="2857496"/>
            <a:ext cx="1144800" cy="142875"/>
          </a:xfrm>
        </p:spPr>
        <p:txBody>
          <a:bodyPr>
            <a:noAutofit/>
          </a:bodyPr>
          <a:lstStyle>
            <a:lvl1pPr algn="ctr">
              <a:buNone/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Enter section number</a:t>
            </a:r>
            <a:endParaRPr lang="en-AU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24627" y="5248014"/>
            <a:ext cx="1989919" cy="1359427"/>
            <a:chOff x="224627" y="5248014"/>
            <a:chExt cx="1989919" cy="1359427"/>
          </a:xfrm>
        </p:grpSpPr>
        <p:sp>
          <p:nvSpPr>
            <p:cNvPr id="18" name="Rectangle 17"/>
            <p:cNvSpPr/>
            <p:nvPr userDrawn="1"/>
          </p:nvSpPr>
          <p:spPr bwMode="ltGray">
            <a:xfrm>
              <a:off x="855117" y="5248014"/>
              <a:ext cx="1359429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9" name="Group 14"/>
            <p:cNvGrpSpPr/>
            <p:nvPr userDrawn="1"/>
          </p:nvGrpSpPr>
          <p:grpSpPr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20" name="Rectangle 19"/>
              <p:cNvSpPr/>
              <p:nvPr userDrawn="1"/>
            </p:nvSpPr>
            <p:spPr>
              <a:xfrm flipH="1">
                <a:off x="261938" y="5715016"/>
                <a:ext cx="1612106" cy="7892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1" name="Picture 20" descr="USY_MB1_rgb_Reversed_Standard_Logo.png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3773" y="5890063"/>
                <a:ext cx="1268436" cy="43919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783634"/>
            <a:ext cx="4270375" cy="4502885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250825" y="1773238"/>
            <a:ext cx="4321175" cy="3941761"/>
          </a:xfrm>
        </p:spPr>
        <p:txBody>
          <a:bodyPr anchor="t"/>
          <a:lstStyle>
            <a:lvl1pPr algn="ctr">
              <a:buNone/>
              <a:defRPr baseline="0"/>
            </a:lvl1pPr>
          </a:lstStyle>
          <a:p>
            <a:r>
              <a:rPr lang="en-AU" dirty="0" smtClean="0"/>
              <a:t>PLACE IMAGE HERE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5" y="5715000"/>
            <a:ext cx="4392613" cy="593725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Caption copy goes here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invGray">
          <a:xfrm flipH="1">
            <a:off x="928662" y="260351"/>
            <a:ext cx="8001056" cy="954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64605" y="6586742"/>
            <a:ext cx="249208" cy="2143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9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EB0718A-1B3D-42D2-9A2B-FB6CFA4B4E8D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50825" y="6575651"/>
            <a:ext cx="867889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250825" y="260350"/>
            <a:ext cx="1612106" cy="789289"/>
            <a:chOff x="261938" y="5715016"/>
            <a:chExt cx="1612106" cy="789289"/>
          </a:xfrm>
        </p:grpSpPr>
        <p:sp>
          <p:nvSpPr>
            <p:cNvPr id="12" name="Rectangle 11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12" descr="USY_MB1_rgb_Reversed_Standard_Logo.png"/>
            <p:cNvPicPr>
              <a:picLocks noChangeAspect="1"/>
            </p:cNvPicPr>
            <p:nvPr userDrawn="1"/>
          </p:nvPicPr>
          <p:blipFill>
            <a:blip r:embed="rId17" cstate="print"/>
            <a:stretch>
              <a:fillRect/>
            </a:stretch>
          </p:blipFill>
          <p:spPr>
            <a:xfrm>
              <a:off x="433773" y="5890063"/>
              <a:ext cx="1268436" cy="4391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62" r:id="rId4"/>
    <p:sldLayoutId id="2147483663" r:id="rId5"/>
    <p:sldLayoutId id="2147483676" r:id="rId6"/>
    <p:sldLayoutId id="2147483675" r:id="rId7"/>
    <p:sldLayoutId id="2147483650" r:id="rId8"/>
    <p:sldLayoutId id="2147483669" r:id="rId9"/>
    <p:sldLayoutId id="2147483670" r:id="rId10"/>
    <p:sldLayoutId id="2147483671" r:id="rId11"/>
    <p:sldLayoutId id="2147483672" r:id="rId12"/>
    <p:sldLayoutId id="2147483652" r:id="rId13"/>
    <p:sldLayoutId id="2147483654" r:id="rId14"/>
    <p:sldLayoutId id="2147483655" r:id="rId15"/>
  </p:sldLayoutIdLst>
  <p:hf hdr="0" ftr="0" dt="0"/>
  <p:txStyles>
    <p:titleStyle>
      <a:lvl1pPr algn="r" defTabSz="914400" rtl="0" eaLnBrk="1" latinLnBrk="0" hangingPunct="1">
        <a:lnSpc>
          <a:spcPts val="2500"/>
        </a:lnSpc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›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415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-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7800" algn="l" defTabSz="914400" rtl="0" eaLnBrk="1" latinLnBrk="0" hangingPunct="1">
        <a:spcBef>
          <a:spcPts val="500"/>
        </a:spcBef>
        <a:spcAft>
          <a:spcPts val="500"/>
        </a:spcAft>
        <a:buClr>
          <a:schemeClr val="accent1"/>
        </a:buClr>
        <a:buFont typeface="Arial" pitchFamily="34" charset="0"/>
        <a:buChar char="•"/>
        <a:defRPr lang="en-AU" sz="16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15616" y="285728"/>
            <a:ext cx="7920434" cy="1775119"/>
          </a:xfrm>
        </p:spPr>
        <p:txBody>
          <a:bodyPr>
            <a:normAutofit/>
          </a:bodyPr>
          <a:lstStyle/>
          <a:p>
            <a:r>
              <a:rPr lang="en-US" b="1" dirty="0"/>
              <a:t>Affluence and </a:t>
            </a:r>
            <a:r>
              <a:rPr lang="en-US" b="1"/>
              <a:t>equity </a:t>
            </a:r>
            <a:br>
              <a:rPr lang="en-US" b="1"/>
            </a:b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>in </a:t>
            </a:r>
            <a:r>
              <a:rPr lang="en-US" b="1" dirty="0"/>
              <a:t>the context of climate change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Manfred </a:t>
            </a:r>
            <a:r>
              <a:rPr lang="en-US" dirty="0" err="1"/>
              <a:t>Lenzen</a:t>
            </a:r>
            <a:r>
              <a:rPr lang="en-US" dirty="0"/>
              <a:t>, The University of Sydney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world’s production is becoming more efficient </a:t>
            </a:r>
            <a:br>
              <a:rPr lang="en-US" dirty="0" smtClean="0"/>
            </a:br>
            <a:r>
              <a:rPr lang="en-US" dirty="0" smtClean="0"/>
              <a:t>at about 2% per year,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10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93" y="1275452"/>
            <a:ext cx="7437347" cy="52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affluence is growing at 3% per year,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11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91972"/>
            <a:ext cx="7413944" cy="52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projected to grow at the same rate.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12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1" r="12201" b="3380"/>
          <a:stretch/>
        </p:blipFill>
        <p:spPr>
          <a:xfrm>
            <a:off x="323528" y="1340767"/>
            <a:ext cx="8590285" cy="50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0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opulation is growing at only 0.5-1% per year.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13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85" y="1268760"/>
            <a:ext cx="7452320" cy="52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260648"/>
            <a:ext cx="7056457" cy="840156"/>
          </a:xfrm>
        </p:spPr>
        <p:txBody>
          <a:bodyPr>
            <a:normAutofit/>
          </a:bodyPr>
          <a:lstStyle/>
          <a:p>
            <a:r>
              <a:rPr lang="en-US" dirty="0" smtClean="0"/>
              <a:t>Affluence and population growth combined</a:t>
            </a:r>
            <a:br>
              <a:rPr lang="en-US" dirty="0" smtClean="0"/>
            </a:br>
            <a:r>
              <a:rPr lang="en-US" dirty="0" smtClean="0"/>
              <a:t>have been outstripping any technological gains.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14</a:t>
            </a:fld>
            <a:endParaRPr lang="en-AU"/>
          </a:p>
        </p:txBody>
      </p:sp>
      <p:grpSp>
        <p:nvGrpSpPr>
          <p:cNvPr id="8" name="Group 7"/>
          <p:cNvGrpSpPr/>
          <p:nvPr/>
        </p:nvGrpSpPr>
        <p:grpSpPr>
          <a:xfrm>
            <a:off x="251521" y="1340768"/>
            <a:ext cx="8413084" cy="2232248"/>
            <a:chOff x="755576" y="2204864"/>
            <a:chExt cx="6984776" cy="23762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0" t="11021" r="58263" b="48659"/>
            <a:stretch/>
          </p:blipFill>
          <p:spPr>
            <a:xfrm>
              <a:off x="755576" y="2204864"/>
              <a:ext cx="2376264" cy="23042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37" t="50362" r="7863" b="8059"/>
            <a:stretch/>
          </p:blipFill>
          <p:spPr>
            <a:xfrm>
              <a:off x="3131840" y="2204864"/>
              <a:ext cx="4608512" cy="237626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9840" r="16139" b="19760"/>
          <a:stretch/>
        </p:blipFill>
        <p:spPr>
          <a:xfrm>
            <a:off x="1547664" y="3573016"/>
            <a:ext cx="633670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means that we need to address lifestyles.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15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6097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IPCC carbon budgets: we have about 550 </a:t>
            </a:r>
            <a:r>
              <a:rPr lang="en-US" dirty="0"/>
              <a:t>Gt CO</a:t>
            </a:r>
            <a:r>
              <a:rPr lang="en-US" baseline="-25000" dirty="0"/>
              <a:t>2</a:t>
            </a:r>
            <a:r>
              <a:rPr lang="en-US" dirty="0"/>
              <a:t>-e left </a:t>
            </a:r>
            <a:br>
              <a:rPr lang="en-US" dirty="0"/>
            </a:br>
            <a:r>
              <a:rPr lang="en-US" dirty="0"/>
              <a:t>to have a 2-in-3 chance to stay below 1.5º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079981" cy="5189862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3275856" y="4725144"/>
            <a:ext cx="1800200" cy="936104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Bad news #1? </a:t>
            </a:r>
            <a:r>
              <a:rPr lang="en-US" dirty="0" smtClean="0"/>
              <a:t>N</a:t>
            </a:r>
            <a:r>
              <a:rPr lang="en-US" dirty="0" smtClean="0"/>
              <a:t>ew research indicates </a:t>
            </a:r>
            <a:br>
              <a:rPr lang="en-US" dirty="0" smtClean="0"/>
            </a:br>
            <a:r>
              <a:rPr lang="en-US" dirty="0" smtClean="0"/>
              <a:t>that the budget may be 25% smaller.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079981" cy="5189862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3275856" y="4725144"/>
            <a:ext cx="1368152" cy="936104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201" r="42913" b="41273"/>
          <a:stretch/>
        </p:blipFill>
        <p:spPr>
          <a:xfrm>
            <a:off x="179512" y="2297269"/>
            <a:ext cx="2808312" cy="1851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ight Triangle 5"/>
          <p:cNvSpPr/>
          <p:nvPr/>
        </p:nvSpPr>
        <p:spPr>
          <a:xfrm>
            <a:off x="3275856" y="4725144"/>
            <a:ext cx="1800200" cy="936104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Every person has the same right to use </a:t>
            </a:r>
            <a:br>
              <a:rPr lang="en-US" dirty="0" smtClean="0"/>
            </a:br>
            <a:r>
              <a:rPr lang="en-US" dirty="0" smtClean="0"/>
              <a:t>this remaining budget to make a living and develop.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079981" cy="5189862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3275856" y="4725144"/>
            <a:ext cx="1800200" cy="936104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4063" r="42125" b="27321"/>
          <a:stretch/>
        </p:blipFill>
        <p:spPr>
          <a:xfrm>
            <a:off x="155129" y="1340768"/>
            <a:ext cx="5064943" cy="331236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Bad news #2? </a:t>
            </a:r>
            <a:r>
              <a:rPr lang="en-US" dirty="0" smtClean="0"/>
              <a:t>Based on historical emissions</a:t>
            </a:r>
            <a:br>
              <a:rPr lang="en-US" dirty="0" smtClean="0"/>
            </a:br>
            <a:r>
              <a:rPr lang="en-US" dirty="0" smtClean="0"/>
              <a:t>rich-world citizens have already blown their share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3460" r="51575" b="12201"/>
          <a:stretch/>
        </p:blipFill>
        <p:spPr>
          <a:xfrm>
            <a:off x="5313413" y="1340768"/>
            <a:ext cx="3600400" cy="4248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12201" r="31889" b="42440"/>
          <a:stretch/>
        </p:blipFill>
        <p:spPr>
          <a:xfrm>
            <a:off x="345530" y="4869160"/>
            <a:ext cx="3506390" cy="16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 is a top emitter,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83" y="1268760"/>
            <a:ext cx="7490666" cy="52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let’s go with the far less extreme scenario </a:t>
            </a:r>
            <a:br>
              <a:rPr lang="en-US" dirty="0" smtClean="0"/>
            </a:br>
            <a:r>
              <a:rPr lang="mr-IN" dirty="0" smtClean="0"/>
              <a:t>–</a:t>
            </a:r>
            <a:r>
              <a:rPr lang="en-US" dirty="0" smtClean="0"/>
              <a:t> dividing the remaining budget equally.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079981" cy="5189862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3275856" y="4725144"/>
            <a:ext cx="1800200" cy="936104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4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we exceed the 1.5º trajectory, </a:t>
            </a:r>
            <a:br>
              <a:rPr lang="en-US" dirty="0"/>
            </a:br>
            <a:r>
              <a:rPr lang="en-US" dirty="0"/>
              <a:t>this budget will be exhausted earlier.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079981" cy="51898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5856" y="4581128"/>
            <a:ext cx="792088" cy="1080120"/>
            <a:chOff x="3203848" y="4581128"/>
            <a:chExt cx="936104" cy="1080120"/>
          </a:xfrm>
        </p:grpSpPr>
        <p:sp>
          <p:nvSpPr>
            <p:cNvPr id="6" name="Rectangle 5"/>
            <p:cNvSpPr/>
            <p:nvPr/>
          </p:nvSpPr>
          <p:spPr>
            <a:xfrm>
              <a:off x="3203848" y="4725144"/>
              <a:ext cx="936104" cy="936104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3203848" y="4581128"/>
              <a:ext cx="936104" cy="144016"/>
            </a:xfrm>
            <a:prstGeom prst="rtTriangl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1.5º trajectory means 27.5 Gt CO</a:t>
            </a:r>
            <a:r>
              <a:rPr lang="en-US" baseline="-25000" dirty="0" smtClean="0"/>
              <a:t>2</a:t>
            </a:r>
            <a:r>
              <a:rPr lang="en-US" dirty="0" smtClean="0"/>
              <a:t>-e in 2030.</a:t>
            </a:r>
            <a:br>
              <a:rPr lang="en-US" dirty="0" smtClean="0"/>
            </a:br>
            <a:r>
              <a:rPr lang="en-US" dirty="0" smtClean="0"/>
              <a:t>This equates to about 3.6 t CO</a:t>
            </a:r>
            <a:r>
              <a:rPr lang="en-US" baseline="-25000" dirty="0" smtClean="0"/>
              <a:t>2</a:t>
            </a:r>
            <a:r>
              <a:rPr lang="en-US" dirty="0" smtClean="0"/>
              <a:t>-e per capita.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7079981" cy="5189862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779912" y="4941168"/>
            <a:ext cx="360040" cy="360040"/>
          </a:xfrm>
          <a:prstGeom prst="don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Affluent people emit more than 3.6 t CO</a:t>
            </a:r>
            <a:r>
              <a:rPr lang="en-US" baseline="-25000" dirty="0" smtClean="0"/>
              <a:t>2</a:t>
            </a:r>
            <a:r>
              <a:rPr lang="en-US" dirty="0" smtClean="0"/>
              <a:t>-e.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23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750" r="2193" b="2350"/>
          <a:stretch/>
        </p:blipFill>
        <p:spPr bwMode="auto">
          <a:xfrm>
            <a:off x="827583" y="1398800"/>
            <a:ext cx="8086229" cy="5126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65000"/>
                <a:lumOff val="35000"/>
                <a:alpha val="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1115616" y="5733256"/>
            <a:ext cx="7798196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9010520">
            <a:off x="3987991" y="1962880"/>
            <a:ext cx="1745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Emission outsourcers,</a:t>
            </a:r>
          </a:p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columns 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should be 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higher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59832" y="2798431"/>
            <a:ext cx="1152128" cy="106261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24247" y="3465539"/>
            <a:ext cx="1152128" cy="106261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9010520">
            <a:off x="4085102" y="2702697"/>
            <a:ext cx="1592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Lots of nuclear energy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55976" y="3212976"/>
            <a:ext cx="1152128" cy="106261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010520">
            <a:off x="5259385" y="2401426"/>
            <a:ext cx="178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Emission outsourcers,</a:t>
            </a:r>
          </a:p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columns 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</a:rPr>
              <a:t>should be </a:t>
            </a:r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higher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35896" y="4293096"/>
            <a:ext cx="17792" cy="8759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53688" y="3481060"/>
            <a:ext cx="820547" cy="81203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010520">
            <a:off x="4237502" y="2855097"/>
            <a:ext cx="1592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Lots of hydro energy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659474" y="3481060"/>
            <a:ext cx="39163" cy="214993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687315" y="2502181"/>
            <a:ext cx="1028467" cy="998827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9010520">
            <a:off x="6514618" y="1759219"/>
            <a:ext cx="159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Emission exporter, column should be lower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1388310" y="6458236"/>
            <a:ext cx="2699012" cy="364280"/>
          </a:xfrm>
          <a:prstGeom prst="left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Considering global inequalities, affluent </a:t>
            </a:r>
            <a:r>
              <a:rPr lang="en-US" dirty="0"/>
              <a:t>consumer </a:t>
            </a:r>
            <a:r>
              <a:rPr lang="en-US" dirty="0" smtClean="0"/>
              <a:t> </a:t>
            </a:r>
            <a:r>
              <a:rPr lang="en-US" dirty="0" err="1" smtClean="0"/>
              <a:t>behaviour</a:t>
            </a:r>
            <a:r>
              <a:rPr lang="en-US" dirty="0" smtClean="0"/>
              <a:t> has even been described as immoral.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24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3540" r="13775" b="33620"/>
          <a:stretch/>
        </p:blipFill>
        <p:spPr>
          <a:xfrm>
            <a:off x="1783349" y="1268760"/>
            <a:ext cx="6749091" cy="2904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1020" r="19288" b="31582"/>
          <a:stretch/>
        </p:blipFill>
        <p:spPr>
          <a:xfrm>
            <a:off x="1783349" y="3888563"/>
            <a:ext cx="5236923" cy="25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Australians would need to reduce emissions by </a:t>
            </a:r>
            <a:r>
              <a:rPr lang="en-US" b="1" dirty="0" smtClean="0"/>
              <a:t>80%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be on an equitable 1.5º trajectory.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25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750" r="2193" b="2350"/>
          <a:stretch/>
        </p:blipFill>
        <p:spPr bwMode="auto">
          <a:xfrm>
            <a:off x="827583" y="1412776"/>
            <a:ext cx="8086229" cy="5126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65000"/>
                <a:lumOff val="35000"/>
                <a:alpha val="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1115616" y="5733256"/>
            <a:ext cx="7798196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1403648" y="2996952"/>
            <a:ext cx="360040" cy="266429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6984" y="1556792"/>
            <a:ext cx="2023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- 80</a:t>
            </a:r>
            <a:r>
              <a:rPr lang="en-US" sz="5400" b="1" dirty="0"/>
              <a:t>%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497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Could we reduce our emissions by that much?</a:t>
            </a:r>
            <a:br>
              <a:rPr lang="en-US" dirty="0" smtClean="0"/>
            </a:br>
            <a:r>
              <a:rPr lang="en-US" sz="1900" dirty="0" smtClean="0"/>
              <a:t>Well, more than half of the world already lives on less than 3.6 t CO</a:t>
            </a:r>
            <a:r>
              <a:rPr lang="en-US" sz="1900" baseline="-25000" dirty="0" smtClean="0"/>
              <a:t>2</a:t>
            </a:r>
            <a:r>
              <a:rPr lang="en-US" sz="1900" dirty="0" smtClean="0"/>
              <a:t>-e. </a:t>
            </a:r>
            <a:endParaRPr lang="en-US" sz="1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26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750" r="2193" b="2350"/>
          <a:stretch/>
        </p:blipFill>
        <p:spPr bwMode="auto">
          <a:xfrm>
            <a:off x="827583" y="1398800"/>
            <a:ext cx="8086229" cy="5126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65000"/>
                <a:lumOff val="35000"/>
                <a:alpha val="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1115616" y="5733256"/>
            <a:ext cx="7798196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1403648" y="2996952"/>
            <a:ext cx="360040" cy="266429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4169431" y="6453336"/>
            <a:ext cx="4495173" cy="364280"/>
          </a:xfrm>
          <a:prstGeom prst="left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Technology could achieve a 30% reduction,</a:t>
            </a:r>
            <a:endParaRPr lang="en-US" sz="1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27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4787876" cy="2377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14" y="3646357"/>
            <a:ext cx="5788174" cy="2878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1488062"/>
            <a:ext cx="194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intensity: </a:t>
            </a:r>
          </a:p>
          <a:p>
            <a:r>
              <a:rPr lang="mr-IN" dirty="0" smtClean="0"/>
              <a:t>–</a:t>
            </a:r>
            <a:r>
              <a:rPr lang="en-US" dirty="0" smtClean="0"/>
              <a:t> 2% per year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3891381"/>
            <a:ext cx="214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+ Carbon </a:t>
            </a:r>
            <a:r>
              <a:rPr lang="en-US" dirty="0" smtClean="0"/>
              <a:t>intensity: </a:t>
            </a:r>
          </a:p>
          <a:p>
            <a:r>
              <a:rPr lang="mr-IN" dirty="0" smtClean="0"/>
              <a:t>–</a:t>
            </a:r>
            <a:r>
              <a:rPr lang="en-US" dirty="0" smtClean="0"/>
              <a:t> 1% per year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589240"/>
            <a:ext cx="194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= Emissions: </a:t>
            </a:r>
          </a:p>
          <a:p>
            <a:r>
              <a:rPr lang="mr-IN" b="1" dirty="0" smtClean="0"/>
              <a:t>–</a:t>
            </a:r>
            <a:r>
              <a:rPr lang="en-US" b="1" dirty="0" smtClean="0"/>
              <a:t> 30% by 2030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201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confirmed in the IEA’s World Energy Outlook.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28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29840" r="16139" b="15980"/>
          <a:stretch/>
        </p:blipFill>
        <p:spPr>
          <a:xfrm>
            <a:off x="113253" y="1772816"/>
            <a:ext cx="880342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Sequestration could achieve between 5 and 10%.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29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1020" r="34250" b="5901"/>
          <a:stretch/>
        </p:blipFill>
        <p:spPr>
          <a:xfrm>
            <a:off x="1619672" y="1268760"/>
            <a:ext cx="6264696" cy="51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2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</a:t>
            </a:r>
            <a:r>
              <a:rPr lang="en-US" dirty="0" smtClean="0"/>
              <a:t>ot necessarily because of its high energy intensity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6" y="1268760"/>
            <a:ext cx="7452320" cy="526046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660232" y="4653136"/>
            <a:ext cx="144016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5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an </a:t>
            </a:r>
            <a:r>
              <a:rPr lang="en-US" dirty="0"/>
              <a:t>equitable 1.5º </a:t>
            </a:r>
            <a:r>
              <a:rPr lang="en-US" dirty="0" smtClean="0"/>
              <a:t>trajectory would lead us </a:t>
            </a:r>
            <a:br>
              <a:rPr lang="en-US" dirty="0" smtClean="0"/>
            </a:br>
            <a:r>
              <a:rPr lang="en-US" dirty="0" smtClean="0"/>
              <a:t>into uncharted technological territory,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30</a:t>
            </a:fld>
            <a:endParaRPr lang="en-AU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0941"/>
            <a:ext cx="6192688" cy="4328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9204" r="44488" b="26060"/>
          <a:stretch/>
        </p:blipFill>
        <p:spPr>
          <a:xfrm>
            <a:off x="5025381" y="4005064"/>
            <a:ext cx="3888432" cy="2556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9909" y="1700808"/>
            <a:ext cx="360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Transition needed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to support 1.5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º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trajectory:</a:t>
            </a:r>
          </a:p>
          <a:p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10-fold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acceleration of emission intensity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improvements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4139952" y="1900863"/>
            <a:ext cx="919957" cy="63992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would still be 40% reduction left to deal with,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31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750" r="2193" b="2350"/>
          <a:stretch/>
        </p:blipFill>
        <p:spPr bwMode="auto">
          <a:xfrm>
            <a:off x="827583" y="1398800"/>
            <a:ext cx="8086229" cy="5126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65000"/>
                <a:lumOff val="35000"/>
                <a:alpha val="0"/>
              </a:schemeClr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1115616" y="5733256"/>
            <a:ext cx="7798196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>
            <a:off x="1403648" y="2996952"/>
            <a:ext cx="360040" cy="266429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5656" y="2996952"/>
            <a:ext cx="216024" cy="12961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</a:t>
            </a:r>
            <a:r>
              <a:rPr lang="en-US" dirty="0" smtClean="0"/>
              <a:t>hilst all the time, affluence growth </a:t>
            </a:r>
            <a:br>
              <a:rPr lang="en-US" dirty="0" smtClean="0"/>
            </a:br>
            <a:r>
              <a:rPr lang="en-US" dirty="0" smtClean="0"/>
              <a:t>is trying hard to outrun technological gains 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32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2750" r="2193" b="2350"/>
          <a:stretch/>
        </p:blipFill>
        <p:spPr bwMode="auto">
          <a:xfrm>
            <a:off x="827583" y="1398800"/>
            <a:ext cx="8086229" cy="5126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>
                <a:lumMod val="65000"/>
                <a:lumOff val="35000"/>
                <a:alpha val="0"/>
              </a:schemeClr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1115616" y="5733256"/>
            <a:ext cx="7798196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0800000">
            <a:off x="4139953" y="4869160"/>
            <a:ext cx="1584176" cy="877540"/>
          </a:xfrm>
          <a:prstGeom prst="downArrow">
            <a:avLst>
              <a:gd name="adj1" fmla="val 50000"/>
              <a:gd name="adj2" fmla="val 5144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0800000">
            <a:off x="5940152" y="5287763"/>
            <a:ext cx="1584176" cy="661516"/>
          </a:xfrm>
          <a:prstGeom prst="downArrow">
            <a:avLst>
              <a:gd name="adj1" fmla="val 50000"/>
              <a:gd name="adj2" fmla="val 5144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7870204" y="5373216"/>
            <a:ext cx="1043608" cy="596230"/>
          </a:xfrm>
          <a:prstGeom prst="downArrow">
            <a:avLst>
              <a:gd name="adj1" fmla="val 50000"/>
              <a:gd name="adj2" fmla="val 5144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3193066" y="4653136"/>
            <a:ext cx="381601" cy="890018"/>
          </a:xfrm>
          <a:prstGeom prst="downArrow">
            <a:avLst>
              <a:gd name="adj1" fmla="val 50000"/>
              <a:gd name="adj2" fmla="val 5144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2865855" y="4941168"/>
            <a:ext cx="381601" cy="743124"/>
          </a:xfrm>
          <a:prstGeom prst="downArrow">
            <a:avLst>
              <a:gd name="adj1" fmla="val 50000"/>
              <a:gd name="adj2" fmla="val 5144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Whilst we transition to cleaner technology,</a:t>
            </a:r>
            <a:br>
              <a:rPr lang="en-US" dirty="0" smtClean="0"/>
            </a:br>
            <a:r>
              <a:rPr lang="en-US" dirty="0" smtClean="0"/>
              <a:t>the world’s demands for energy are growing fast,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33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riving emissions up beyond 2030.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34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3620" r="14564" b="12201"/>
          <a:stretch/>
        </p:blipFill>
        <p:spPr>
          <a:xfrm>
            <a:off x="125925" y="1988840"/>
            <a:ext cx="888210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about lifestyle changes?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35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6097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people in India can live on less than 3.5 t CO2-e, </a:t>
            </a:r>
            <a:br>
              <a:rPr lang="en-US" dirty="0" smtClean="0"/>
            </a:br>
            <a:r>
              <a:rPr lang="en-US" dirty="0" smtClean="0"/>
              <a:t>why can</a:t>
            </a:r>
            <a:r>
              <a:rPr lang="mr-IN" dirty="0" smtClean="0"/>
              <a:t>’</a:t>
            </a:r>
            <a:r>
              <a:rPr lang="en-US" dirty="0" smtClean="0"/>
              <a:t>t we?</a:t>
            </a:r>
            <a:endParaRPr lang="en-US" sz="1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36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800" r="42125" b="28580"/>
          <a:stretch/>
        </p:blipFill>
        <p:spPr>
          <a:xfrm>
            <a:off x="1187625" y="1916831"/>
            <a:ext cx="7156038" cy="37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Maybe it’s not that we couldn’t (in principle),</a:t>
            </a:r>
            <a:br>
              <a:rPr lang="en-AU" dirty="0" smtClean="0"/>
            </a:br>
            <a:r>
              <a:rPr lang="en-AU" dirty="0" smtClean="0"/>
              <a:t>but that we don’t want to,</a:t>
            </a:r>
            <a:endParaRPr lang="en-US" sz="1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37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2340" r="23226" b="14573"/>
          <a:stretch/>
        </p:blipFill>
        <p:spPr>
          <a:xfrm>
            <a:off x="891877" y="1340768"/>
            <a:ext cx="7772728" cy="51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US" dirty="0" smtClean="0"/>
              <a:t>ecause significant reductions of economic activity </a:t>
            </a:r>
            <a:br>
              <a:rPr lang="en-US" dirty="0" smtClean="0"/>
            </a:br>
            <a:r>
              <a:rPr lang="en-US" dirty="0" smtClean="0"/>
              <a:t>are associated with conflict and crisis situations,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38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72" y="1326281"/>
            <a:ext cx="7365339" cy="5199063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 flipV="1">
            <a:off x="5292080" y="5733255"/>
            <a:ext cx="1224137" cy="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16217" y="5610145"/>
            <a:ext cx="9623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World War II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4797152"/>
            <a:ext cx="1249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Great Depression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11960" y="5043373"/>
            <a:ext cx="288033" cy="62832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6056" y="2420888"/>
            <a:ext cx="1592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Global Financial Crisis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16217" y="2543998"/>
            <a:ext cx="611558" cy="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8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radical change is uncomfortable,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39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476"/>
          <a:stretch/>
        </p:blipFill>
        <p:spPr>
          <a:xfrm>
            <a:off x="0" y="1268760"/>
            <a:ext cx="9144000" cy="4366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5010935"/>
            <a:ext cx="3099048" cy="151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ut because of its affluence.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1214054"/>
            <a:ext cx="7524328" cy="531129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300192" y="2564904"/>
            <a:ext cx="1080120" cy="122413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08304" y="3717032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4">
                    <a:lumMod val="50000"/>
                  </a:schemeClr>
                </a:solidFill>
              </a:rPr>
              <a:t>Australia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we’d rather succumb to our addiction to affluence,</a:t>
            </a:r>
            <a:br>
              <a:rPr lang="en-US" dirty="0" smtClean="0"/>
            </a:br>
            <a:r>
              <a:rPr lang="en-US" dirty="0" smtClean="0"/>
              <a:t>retreat to our </a:t>
            </a:r>
            <a:r>
              <a:rPr lang="en-US" smtClean="0"/>
              <a:t>private lives,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40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7730573" cy="43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nd partake in widespread social denial </a:t>
            </a:r>
            <a:br>
              <a:rPr lang="en-US" dirty="0" smtClean="0"/>
            </a:br>
            <a:r>
              <a:rPr lang="en-US" dirty="0" smtClean="0"/>
              <a:t>of the reality of climate change.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41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68760"/>
            <a:ext cx="3454626" cy="51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is ample evidence for this:</a:t>
            </a:r>
            <a:br>
              <a:rPr lang="en-US" dirty="0" smtClean="0"/>
            </a:br>
            <a:r>
              <a:rPr lang="en-US" dirty="0" smtClean="0"/>
              <a:t>the knowledge-concern-action paradox.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42</a:t>
            </a:fld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422112" y="1772816"/>
            <a:ext cx="8465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			  👍			   👎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Knowledge  ⇒  Concern  </a:t>
            </a:r>
            <a:r>
              <a:rPr lang="en-US" sz="4800" b="1" dirty="0" smtClean="0">
                <a:solidFill>
                  <a:srgbClr val="FF0000"/>
                </a:solidFill>
              </a:rPr>
              <a:t>⇏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en-US" sz="4000" b="1" strike="sngStrike" dirty="0" smtClean="0">
                <a:solidFill>
                  <a:srgbClr val="FF0000"/>
                </a:solidFill>
              </a:rPr>
              <a:t>Action</a:t>
            </a:r>
            <a:endParaRPr lang="en-US" sz="4000" b="1" strike="sngStrike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356992"/>
            <a:ext cx="903649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W</a:t>
            </a:r>
            <a:r>
              <a:rPr lang="en-GB" sz="1100" dirty="0"/>
              <a:t>. Kempton, "Will public environmental concern lead to action on global warming?," </a:t>
            </a:r>
            <a:r>
              <a:rPr lang="en-GB" sz="1100" i="1" dirty="0"/>
              <a:t>Annual Review of Energy and the Environment, </a:t>
            </a:r>
            <a:r>
              <a:rPr lang="en-GB" sz="1100" dirty="0"/>
              <a:t>vol. 18, pp. 217-245, 1993.</a:t>
            </a:r>
          </a:p>
          <a:p>
            <a:r>
              <a:rPr lang="en-GB" sz="1100" dirty="0" smtClean="0"/>
              <a:t>E</a:t>
            </a:r>
            <a:r>
              <a:rPr lang="en-GB" sz="1100" dirty="0"/>
              <a:t>. Holden and K. </a:t>
            </a:r>
            <a:r>
              <a:rPr lang="en-GB" sz="1100" dirty="0" err="1"/>
              <a:t>Linnerud</a:t>
            </a:r>
            <a:r>
              <a:rPr lang="en-GB" sz="1100" dirty="0"/>
              <a:t>, "Environmental attitudes and household consumption: an </a:t>
            </a:r>
            <a:r>
              <a:rPr lang="en-GB" sz="1100" dirty="0" smtClean="0"/>
              <a:t>ambiguous </a:t>
            </a:r>
            <a:r>
              <a:rPr lang="en-GB" sz="1100" dirty="0"/>
              <a:t>relationship," </a:t>
            </a:r>
            <a:r>
              <a:rPr lang="en-GB" sz="1100" i="1" dirty="0"/>
              <a:t>International Journal of Sustainable Development, </a:t>
            </a:r>
            <a:r>
              <a:rPr lang="en-GB" sz="1100" dirty="0"/>
              <a:t>vol. 13, no. 3, pp. 217-231, 2010.</a:t>
            </a:r>
          </a:p>
          <a:p>
            <a:r>
              <a:rPr lang="en-GB" sz="1100" dirty="0" smtClean="0"/>
              <a:t>S</a:t>
            </a:r>
            <a:r>
              <a:rPr lang="en-GB" sz="1100" dirty="0"/>
              <a:t>. Owens and L. </a:t>
            </a:r>
            <a:r>
              <a:rPr lang="en-GB" sz="1100" dirty="0" err="1"/>
              <a:t>Driffill</a:t>
            </a:r>
            <a:r>
              <a:rPr lang="en-GB" sz="1100" dirty="0"/>
              <a:t>, "How to change attitudes and behaviours in the context of energy," </a:t>
            </a:r>
            <a:r>
              <a:rPr lang="en-GB" sz="1100" i="1" dirty="0"/>
              <a:t>Energy Policy, </a:t>
            </a:r>
            <a:r>
              <a:rPr lang="en-GB" sz="1100" dirty="0"/>
              <a:t>vol. 36, no. 12, pp. 4412-4418, 2008.</a:t>
            </a:r>
          </a:p>
          <a:p>
            <a:r>
              <a:rPr lang="en-GB" sz="1100" dirty="0" smtClean="0"/>
              <a:t>L</a:t>
            </a:r>
            <a:r>
              <a:rPr lang="en-GB" sz="1100" dirty="0"/>
              <a:t>. </a:t>
            </a:r>
            <a:r>
              <a:rPr lang="en-GB" sz="1100" dirty="0" err="1"/>
              <a:t>Whitmarsh</a:t>
            </a:r>
            <a:r>
              <a:rPr lang="en-GB" sz="1100" dirty="0"/>
              <a:t>, G. </a:t>
            </a:r>
            <a:r>
              <a:rPr lang="en-GB" sz="1100" dirty="0" err="1"/>
              <a:t>Seyfang</a:t>
            </a:r>
            <a:r>
              <a:rPr lang="en-GB" sz="1100" dirty="0"/>
              <a:t>, and S. O'Neill, "Public engagement with carbon and climate change: To what extent is the public 'carbon capable'?," </a:t>
            </a:r>
            <a:r>
              <a:rPr lang="en-GB" sz="1100" i="1" dirty="0"/>
              <a:t>Global Environmental Change, </a:t>
            </a:r>
            <a:r>
              <a:rPr lang="en-GB" sz="1100" dirty="0"/>
              <a:t>vol. 21, no. 1, pp. 56-65, 2011.</a:t>
            </a:r>
          </a:p>
          <a:p>
            <a:r>
              <a:rPr lang="en-GB" sz="1100" dirty="0" smtClean="0"/>
              <a:t>L</a:t>
            </a:r>
            <a:r>
              <a:rPr lang="en-GB" sz="1100" dirty="0"/>
              <a:t>. </a:t>
            </a:r>
            <a:r>
              <a:rPr lang="en-GB" sz="1100" dirty="0" err="1"/>
              <a:t>Lutzenhiser</a:t>
            </a:r>
            <a:r>
              <a:rPr lang="en-GB" sz="1100" dirty="0"/>
              <a:t>, "Social and </a:t>
            </a:r>
            <a:r>
              <a:rPr lang="en-GB" sz="1100" dirty="0" err="1"/>
              <a:t>behavioral</a:t>
            </a:r>
            <a:r>
              <a:rPr lang="en-GB" sz="1100" dirty="0"/>
              <a:t> aspects of energy use," </a:t>
            </a:r>
            <a:r>
              <a:rPr lang="en-GB" sz="1100" i="1" dirty="0"/>
              <a:t>Annual Review of Energy and Environment, </a:t>
            </a:r>
            <a:r>
              <a:rPr lang="en-GB" sz="1100" dirty="0"/>
              <a:t>vol. 18, pp. 247-289, 1993.</a:t>
            </a:r>
          </a:p>
          <a:p>
            <a:r>
              <a:rPr lang="en-GB" sz="1100" dirty="0" smtClean="0"/>
              <a:t>D</a:t>
            </a:r>
            <a:r>
              <a:rPr lang="en-GB" sz="1100" dirty="0"/>
              <a:t>. Stokes, A. Lindsay, J. </a:t>
            </a:r>
            <a:r>
              <a:rPr lang="en-GB" sz="1100" dirty="0" err="1"/>
              <a:t>Marinopoulos</a:t>
            </a:r>
            <a:r>
              <a:rPr lang="en-GB" sz="1100" dirty="0"/>
              <a:t>, A. </a:t>
            </a:r>
            <a:r>
              <a:rPr lang="en-GB" sz="1100" dirty="0" err="1"/>
              <a:t>Treloar</a:t>
            </a:r>
            <a:r>
              <a:rPr lang="en-GB" sz="1100" dirty="0"/>
              <a:t>, and G. </a:t>
            </a:r>
            <a:r>
              <a:rPr lang="en-GB" sz="1100" dirty="0" err="1"/>
              <a:t>Wescott</a:t>
            </a:r>
            <a:r>
              <a:rPr lang="en-GB" sz="1100" dirty="0"/>
              <a:t>, "Household carbon dioxide production in relation to the greenhouse effect," </a:t>
            </a:r>
            <a:r>
              <a:rPr lang="en-GB" sz="1100" i="1" dirty="0"/>
              <a:t>Journal of Environmental Management, </a:t>
            </a:r>
            <a:r>
              <a:rPr lang="en-GB" sz="1100" dirty="0"/>
              <a:t>vol. 40, pp. 197-211, 1994.</a:t>
            </a:r>
          </a:p>
          <a:p>
            <a:r>
              <a:rPr lang="en-GB" sz="1100" dirty="0" smtClean="0"/>
              <a:t>B</a:t>
            </a:r>
            <a:r>
              <a:rPr lang="en-GB" sz="1100" dirty="0"/>
              <a:t>. McKibben, "Worried? Us?," </a:t>
            </a:r>
            <a:r>
              <a:rPr lang="en-GB" sz="1100" i="1" dirty="0" err="1"/>
              <a:t>Granta</a:t>
            </a:r>
            <a:r>
              <a:rPr lang="en-GB" sz="1100" i="1" dirty="0"/>
              <a:t>, </a:t>
            </a:r>
            <a:r>
              <a:rPr lang="en-GB" sz="1100" dirty="0"/>
              <a:t>vol. 83, pp. 7-12, 2003.</a:t>
            </a:r>
          </a:p>
          <a:p>
            <a:r>
              <a:rPr lang="en-GB" sz="1100" dirty="0" smtClean="0"/>
              <a:t>W</a:t>
            </a:r>
            <a:r>
              <a:rPr lang="en-GB" sz="1100" dirty="0"/>
              <a:t>. </a:t>
            </a:r>
            <a:r>
              <a:rPr lang="en-GB" sz="1100" dirty="0" err="1"/>
              <a:t>Poortinga</a:t>
            </a:r>
            <a:r>
              <a:rPr lang="en-GB" sz="1100" dirty="0"/>
              <a:t>, L. Steg, and C. </a:t>
            </a:r>
            <a:r>
              <a:rPr lang="en-GB" sz="1100" dirty="0" err="1"/>
              <a:t>Vlek</a:t>
            </a:r>
            <a:r>
              <a:rPr lang="en-GB" sz="1100" dirty="0"/>
              <a:t>, "Values, environmental concern, and environmental behaviour," </a:t>
            </a:r>
            <a:r>
              <a:rPr lang="en-GB" sz="1100" i="1" dirty="0"/>
              <a:t>Environment and </a:t>
            </a:r>
            <a:r>
              <a:rPr lang="en-GB" sz="1100" i="1" dirty="0" err="1"/>
              <a:t>Behavior</a:t>
            </a:r>
            <a:r>
              <a:rPr lang="en-GB" sz="1100" i="1" dirty="0"/>
              <a:t>, </a:t>
            </a:r>
            <a:r>
              <a:rPr lang="en-GB" sz="1100" dirty="0"/>
              <a:t>vol. 36, no. 1, pp. 70-93, 2004.</a:t>
            </a:r>
          </a:p>
          <a:p>
            <a:r>
              <a:rPr lang="en-GB" sz="1100" dirty="0" smtClean="0"/>
              <a:t>K</a:t>
            </a:r>
            <a:r>
              <a:rPr lang="en-GB" sz="1100" dirty="0"/>
              <a:t>. </a:t>
            </a:r>
            <a:r>
              <a:rPr lang="en-GB" sz="1100" dirty="0" err="1"/>
              <a:t>Vringer</a:t>
            </a:r>
            <a:r>
              <a:rPr lang="en-GB" sz="1100" dirty="0"/>
              <a:t>, T. </a:t>
            </a:r>
            <a:r>
              <a:rPr lang="en-GB" sz="1100" dirty="0" err="1"/>
              <a:t>Aalbers</a:t>
            </a:r>
            <a:r>
              <a:rPr lang="en-GB" sz="1100" dirty="0"/>
              <a:t>, and K. Blok, "Household energy requirement and value patterns," </a:t>
            </a:r>
            <a:r>
              <a:rPr lang="en-GB" sz="1100" i="1" dirty="0"/>
              <a:t>Energy Policy, </a:t>
            </a:r>
            <a:r>
              <a:rPr lang="en-GB" sz="1100" dirty="0"/>
              <a:t>vol. 35, no. 1, pp. 553-566, 2007.</a:t>
            </a:r>
          </a:p>
          <a:p>
            <a:r>
              <a:rPr lang="en-GB" sz="1100" dirty="0" smtClean="0"/>
              <a:t>E</a:t>
            </a:r>
            <a:r>
              <a:rPr lang="en-GB" sz="1100" dirty="0"/>
              <a:t>. G. </a:t>
            </a:r>
            <a:r>
              <a:rPr lang="en-GB" sz="1100" dirty="0" err="1"/>
              <a:t>Hertwich</a:t>
            </a:r>
            <a:r>
              <a:rPr lang="en-GB" sz="1100" dirty="0"/>
              <a:t>, "The environmental effect of car-free housing: A case in Vienna," </a:t>
            </a:r>
            <a:r>
              <a:rPr lang="en-GB" sz="1100" i="1" dirty="0"/>
              <a:t>Ecological Economics, </a:t>
            </a:r>
            <a:r>
              <a:rPr lang="en-GB" sz="1100" dirty="0"/>
              <a:t>vol. 65, no. 3, pp. 516-530, 2008.</a:t>
            </a:r>
          </a:p>
          <a:p>
            <a:r>
              <a:rPr lang="en-GB" sz="1100" dirty="0" smtClean="0"/>
              <a:t>B</a:t>
            </a:r>
            <a:r>
              <a:rPr lang="en-GB" sz="1100" dirty="0"/>
              <a:t>. </a:t>
            </a:r>
            <a:r>
              <a:rPr lang="en-GB" sz="1100" dirty="0" err="1"/>
              <a:t>Gatersleben</a:t>
            </a:r>
            <a:r>
              <a:rPr lang="en-GB" sz="1100" dirty="0"/>
              <a:t>, L. Steg, and C. </a:t>
            </a:r>
            <a:r>
              <a:rPr lang="en-GB" sz="1100" dirty="0" err="1"/>
              <a:t>Vlek</a:t>
            </a:r>
            <a:r>
              <a:rPr lang="en-GB" sz="1100" dirty="0"/>
              <a:t>, "Measurement and determinants of environmentally significant consumer </a:t>
            </a:r>
            <a:r>
              <a:rPr lang="en-GB" sz="1100" dirty="0" err="1"/>
              <a:t>behavior</a:t>
            </a:r>
            <a:r>
              <a:rPr lang="en-GB" sz="1100" dirty="0"/>
              <a:t>," </a:t>
            </a:r>
            <a:r>
              <a:rPr lang="en-GB" sz="1100" i="1" dirty="0"/>
              <a:t>Environment and </a:t>
            </a:r>
            <a:r>
              <a:rPr lang="en-GB" sz="1100" i="1" dirty="0" err="1"/>
              <a:t>Behavior</a:t>
            </a:r>
            <a:r>
              <a:rPr lang="en-GB" sz="1100" i="1" dirty="0"/>
              <a:t>, </a:t>
            </a:r>
            <a:r>
              <a:rPr lang="en-GB" sz="1100" dirty="0"/>
              <a:t>vol. 34, pp. 335-362, 2002.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48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“Simple, easy!”</a:t>
            </a:r>
            <a:br>
              <a:rPr lang="en-US" dirty="0" smtClean="0"/>
            </a:br>
            <a:r>
              <a:rPr lang="en-US" dirty="0" smtClean="0"/>
              <a:t>Our society does its part in supporting this denial.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43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277"/>
            <a:ext cx="9144000" cy="241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955"/>
          <a:stretch/>
        </p:blipFill>
        <p:spPr>
          <a:xfrm>
            <a:off x="107504" y="3834410"/>
            <a:ext cx="2844824" cy="2676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44" r="3165"/>
          <a:stretch/>
        </p:blipFill>
        <p:spPr>
          <a:xfrm>
            <a:off x="3059832" y="3862473"/>
            <a:ext cx="6084167" cy="26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are we stuck between a rock and a hard place?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44</a:t>
            </a:fld>
            <a:endParaRPr lang="en-AU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6800" y="2780928"/>
            <a:ext cx="8662293" cy="12961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2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1. Face the whole challenge and </a:t>
            </a:r>
          </a:p>
          <a:p>
            <a:pPr algn="l">
              <a:lnSpc>
                <a:spcPct val="10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get </a:t>
            </a:r>
            <a:r>
              <a:rPr lang="en-US" sz="3200" dirty="0" err="1" smtClean="0">
                <a:solidFill>
                  <a:schemeClr val="tx1"/>
                </a:solidFill>
              </a:rPr>
              <a:t>paralysed</a:t>
            </a:r>
            <a:r>
              <a:rPr lang="en-US" sz="3200" dirty="0" smtClean="0">
                <a:solidFill>
                  <a:schemeClr val="tx1"/>
                </a:solidFill>
              </a:rPr>
              <a:t> by guilt, anger and depression?</a:t>
            </a:r>
          </a:p>
          <a:p>
            <a:pPr algn="l">
              <a:lnSpc>
                <a:spcPct val="100000"/>
              </a:lnSpc>
            </a:pPr>
            <a:endParaRPr lang="en-US" sz="32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2. Make the transition palatable and </a:t>
            </a:r>
          </a:p>
          <a:p>
            <a:pPr algn="l">
              <a:lnSpc>
                <a:spcPct val="10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fall woefully short of even the 2º target?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Thoughts for </a:t>
            </a:r>
            <a:r>
              <a:rPr lang="en-US" dirty="0" err="1" smtClean="0"/>
              <a:t>Anthropoceneans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45</a:t>
            </a:fld>
            <a:endParaRPr lang="en-AU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432" y="2924944"/>
            <a:ext cx="5080181" cy="12961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1. Accept that the things we can do easily may have little or negligible impact.</a:t>
            </a:r>
          </a:p>
          <a:p>
            <a:pPr algn="l">
              <a:lnSpc>
                <a:spcPct val="10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2. Accept that we are reluctant to embark on the necessary radical changes 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to our comfortable and convenient lives, 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even at the cost of the present poor, 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and future generations.</a:t>
            </a:r>
          </a:p>
          <a:p>
            <a:pPr algn="l">
              <a:lnSpc>
                <a:spcPct val="10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3. Get prepared for grief.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981" y="1232204"/>
            <a:ext cx="3566832" cy="53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 have a chance to stay below 1.5ºC, </a:t>
            </a:r>
            <a:br>
              <a:rPr lang="en-US" dirty="0" smtClean="0"/>
            </a:br>
            <a:r>
              <a:rPr lang="en-US" dirty="0" smtClean="0"/>
              <a:t>global emissions must halve by 2030,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484784"/>
            <a:ext cx="3629248" cy="47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8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US" dirty="0" smtClean="0"/>
              <a:t>ut current pledges entail emissions that are</a:t>
            </a:r>
            <a:br>
              <a:rPr lang="en-US" dirty="0" smtClean="0"/>
            </a:br>
            <a:r>
              <a:rPr lang="en-US" dirty="0" smtClean="0"/>
              <a:t>more than twice as high as needed for </a:t>
            </a:r>
            <a:r>
              <a:rPr lang="en-US" dirty="0"/>
              <a:t>a 1.5º </a:t>
            </a:r>
            <a:r>
              <a:rPr lang="en-US" dirty="0" smtClean="0"/>
              <a:t>pathway.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7079981" cy="51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Affluent economies seem to be </a:t>
            </a:r>
            <a:r>
              <a:rPr lang="en-US" dirty="0" err="1" smtClean="0"/>
              <a:t>decarbonising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7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77" y="1258064"/>
            <a:ext cx="7524328" cy="53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ut much of these reductions is due to outsourcing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8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12201" r="18500" b="10940"/>
          <a:stretch/>
        </p:blipFill>
        <p:spPr>
          <a:xfrm>
            <a:off x="323528" y="1268097"/>
            <a:ext cx="5531631" cy="5112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2189" r="34250" b="39920"/>
          <a:stretch/>
        </p:blipFill>
        <p:spPr>
          <a:xfrm>
            <a:off x="5301953" y="2348880"/>
            <a:ext cx="3600400" cy="273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along numerous international trade routes.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 t="33427" r="12796" b="14720"/>
          <a:stretch/>
        </p:blipFill>
        <p:spPr>
          <a:xfrm>
            <a:off x="179512" y="1700808"/>
            <a:ext cx="8833418" cy="45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S Master">
  <a:themeElements>
    <a:clrScheme name="UNIS Master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10374</TotalTime>
  <Words>983</Words>
  <Application>Microsoft Macintosh PowerPoint</Application>
  <PresentationFormat>On-screen Show (4:3)</PresentationFormat>
  <Paragraphs>130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Calibri</vt:lpstr>
      <vt:lpstr>Arial</vt:lpstr>
      <vt:lpstr>UNIS Master</vt:lpstr>
      <vt:lpstr>Affluence and equity   in the context of climate change</vt:lpstr>
      <vt:lpstr>Australia is a top emitter,</vt:lpstr>
      <vt:lpstr>not necessarily because of its high energy intensity</vt:lpstr>
      <vt:lpstr>but because of its affluence.</vt:lpstr>
      <vt:lpstr>To have a chance to stay below 1.5ºC,  global emissions must halve by 2030,</vt:lpstr>
      <vt:lpstr>but current pledges entail emissions that are more than twice as high as needed for a 1.5º pathway.</vt:lpstr>
      <vt:lpstr>Affluent economies seem to be decarbonising,</vt:lpstr>
      <vt:lpstr>but much of these reductions is due to outsourcing</vt:lpstr>
      <vt:lpstr>along numerous international trade routes.</vt:lpstr>
      <vt:lpstr>The world’s production is becoming more efficient  at about 2% per year,</vt:lpstr>
      <vt:lpstr>but affluence is growing at 3% per year,</vt:lpstr>
      <vt:lpstr>and projected to grow at the same rate.</vt:lpstr>
      <vt:lpstr>Population is growing at only 0.5-1% per year.</vt:lpstr>
      <vt:lpstr>Affluence and population growth combined have been outstripping any technological gains. </vt:lpstr>
      <vt:lpstr>This means that we need to address lifestyles.</vt:lpstr>
      <vt:lpstr>IPCC carbon budgets: we have about 550 Gt CO2-e left  to have a 2-in-3 chance to stay below 1.5º. </vt:lpstr>
      <vt:lpstr>Bad news #1? New research indicates  that the budget may be 25% smaller. </vt:lpstr>
      <vt:lpstr>Every person has the same right to use  this remaining budget to make a living and develop. </vt:lpstr>
      <vt:lpstr>Bad news #2? Based on historical emissions rich-world citizens have already blown their share. </vt:lpstr>
      <vt:lpstr>But let’s go with the far less extreme scenario  – dividing the remaining budget equally. </vt:lpstr>
      <vt:lpstr>If we exceed the 1.5º trajectory,  this budget will be exhausted earlier. </vt:lpstr>
      <vt:lpstr>The 1.5º trajectory means 27.5 Gt CO2-e in 2030. This equates to about 3.6 t CO2-e per capita. </vt:lpstr>
      <vt:lpstr>Affluent people emit more than 3.6 t CO2-e.</vt:lpstr>
      <vt:lpstr>Considering global inequalities, affluent consumer  behaviour has even been described as immoral. </vt:lpstr>
      <vt:lpstr>Australians would need to reduce emissions by 80% to be on an equitable 1.5º trajectory. </vt:lpstr>
      <vt:lpstr>Could we reduce our emissions by that much? Well, more than half of the world already lives on less than 3.6 t CO2-e. </vt:lpstr>
      <vt:lpstr>Technology could achieve a 30% reduction,</vt:lpstr>
      <vt:lpstr>as confirmed in the IEA’s World Energy Outlook.</vt:lpstr>
      <vt:lpstr>Sequestration could achieve between 5 and 10%.</vt:lpstr>
      <vt:lpstr>But an equitable 1.5º trajectory would lead us  into uncharted technological territory,</vt:lpstr>
      <vt:lpstr>there would still be 40% reduction left to deal with,</vt:lpstr>
      <vt:lpstr>whilst all the time, affluence growth  is trying hard to outrun technological gains !</vt:lpstr>
      <vt:lpstr>Whilst we transition to cleaner technology, the world’s demands for energy are growing fast, </vt:lpstr>
      <vt:lpstr>driving emissions up beyond 2030.</vt:lpstr>
      <vt:lpstr>So, what about lifestyle changes?</vt:lpstr>
      <vt:lpstr>If people in India can live on less than 3.5 t CO2-e,  why can’t we?</vt:lpstr>
      <vt:lpstr>Maybe it’s not that we couldn’t (in principle), but that we don’t want to,</vt:lpstr>
      <vt:lpstr>because significant reductions of economic activity  are associated with conflict and crisis situations,</vt:lpstr>
      <vt:lpstr>radical change is uncomfortable,</vt:lpstr>
      <vt:lpstr>and we’d rather succumb to our addiction to affluence, retreat to our private lives, </vt:lpstr>
      <vt:lpstr>and partake in widespread social denial  of the reality of climate change.</vt:lpstr>
      <vt:lpstr>There is ample evidence for this: the knowledge-concern-action paradox.</vt:lpstr>
      <vt:lpstr>“Simple, easy!” Our society does its part in supporting this denial.</vt:lpstr>
      <vt:lpstr>So are we stuck between a rock and a hard place?</vt:lpstr>
      <vt:lpstr>3 Thoughts for Anthropoceneans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UNIS Template</dc:title>
  <dc:creator>PresentationStudio.com</dc:creator>
  <cp:lastModifiedBy>Microsoft Office User</cp:lastModifiedBy>
  <cp:revision>1129</cp:revision>
  <dcterms:created xsi:type="dcterms:W3CDTF">2011-05-16T06:39:24Z</dcterms:created>
  <dcterms:modified xsi:type="dcterms:W3CDTF">2018-11-05T21:19:43Z</dcterms:modified>
</cp:coreProperties>
</file>